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2"/>
  </p:sldMasterIdLst>
  <p:notesMasterIdLst>
    <p:notesMasterId r:id="rId25"/>
  </p:notesMasterIdLst>
  <p:sldIdLst>
    <p:sldId id="256" r:id="rId3"/>
    <p:sldId id="264" r:id="rId4"/>
    <p:sldId id="266" r:id="rId5"/>
    <p:sldId id="285" r:id="rId6"/>
    <p:sldId id="286" r:id="rId7"/>
    <p:sldId id="267" r:id="rId8"/>
    <p:sldId id="269" r:id="rId9"/>
    <p:sldId id="270" r:id="rId10"/>
    <p:sldId id="272" r:id="rId11"/>
    <p:sldId id="282" r:id="rId12"/>
    <p:sldId id="283" r:id="rId13"/>
    <p:sldId id="279" r:id="rId14"/>
    <p:sldId id="280" r:id="rId15"/>
    <p:sldId id="281" r:id="rId16"/>
    <p:sldId id="276" r:id="rId17"/>
    <p:sldId id="275" r:id="rId18"/>
    <p:sldId id="277" r:id="rId19"/>
    <p:sldId id="284" r:id="rId20"/>
    <p:sldId id="278" r:id="rId21"/>
    <p:sldId id="289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0066FF"/>
    <a:srgbClr val="FF6600"/>
    <a:srgbClr val="6600FF"/>
    <a:srgbClr val="000066"/>
    <a:srgbClr val="080808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66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4B18D-851A-4FB7-90E5-70338428D795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DFB70-3ECD-486A-B5BD-5F06E30A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home schedule for class on the first day of school…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DFB70-3ECD-486A-B5BD-5F06E30A4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5A50E8-66C7-4CA4-B164-8DB55A97D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FC3-321F-417B-AAFF-F50494764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F885-9346-4384-A8D5-0D0BF5928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25"/>
            <a:ext cx="7772400" cy="1362075"/>
          </a:xfrm>
        </p:spPr>
        <p:txBody>
          <a:bodyPr anchor="t"/>
          <a:lstStyle>
            <a:lvl1pPr algn="ctr">
              <a:defRPr lang="en-US" sz="4800" dirty="0" smtClean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21FE-3422-41A8-B7B3-BCDDE74ED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D760-A22C-441D-99DC-6F1C4C094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5C66-FD94-4C83-9B7C-9FA556A1D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451D-359A-43DB-B681-B29FDF0D46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7DC6-A8DD-4286-8A88-DF0FD9141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BC6A-ADB2-40AE-982D-A1955350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48B-F233-4814-A17B-3F42AEB7E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F54B-7AE9-4CF1-B300-23CD7DF4D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791-1B55-45C5-A764-481564CDF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A125C66-FD94-4C83-9B7C-9FA556A1D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51" r:id="rId12"/>
  </p:sldLayoutIdLst>
  <p:transition spd="med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stonebock@robein.or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5400" y="1676400"/>
            <a:ext cx="3886200" cy="1524000"/>
          </a:xfrm>
        </p:spPr>
        <p:txBody>
          <a:bodyPr/>
          <a:lstStyle/>
          <a:p>
            <a:r>
              <a:rPr lang="en-US" dirty="0"/>
              <a:t>Welcome to Third Grade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181600" y="3279775"/>
            <a:ext cx="3886200" cy="1825625"/>
          </a:xfrm>
        </p:spPr>
        <p:txBody>
          <a:bodyPr/>
          <a:lstStyle/>
          <a:p>
            <a:r>
              <a:rPr lang="en-US" dirty="0" err="1"/>
              <a:t>Robein</a:t>
            </a:r>
            <a:r>
              <a:rPr lang="en-US" dirty="0"/>
              <a:t> School District No. 85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62075"/>
            <a:ext cx="4231869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808">
        <p:fade/>
      </p:transition>
    </mc:Choice>
    <mc:Fallback xmlns="">
      <p:transition spd="med" advTm="2808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Reading Curriculum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95400"/>
            <a:ext cx="6553200" cy="4191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Spelling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Weekly Stories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Vocabulary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Comprehension &amp; Fluency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Grammar Topics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Writing Topics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AR Reading Tests</a:t>
            </a:r>
          </a:p>
        </p:txBody>
      </p:sp>
    </p:spTree>
  </p:cSld>
  <p:clrMapOvr>
    <a:masterClrMapping/>
  </p:clrMapOvr>
  <p:transition spd="med" advTm="15974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Math Curriculum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We will follow the 4 Quarter Plan and add skills as necessary in order for students to be ready for 4th grade.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Saxon Math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Multiplication Practice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Division Practice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Daily Power Ups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858">
        <p:fade/>
      </p:transition>
    </mc:Choice>
    <mc:Fallback xmlns="">
      <p:transition spd="med" advTm="20858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304800"/>
            <a:ext cx="7772400" cy="1143000"/>
          </a:xfrm>
        </p:spPr>
        <p:txBody>
          <a:bodyPr/>
          <a:lstStyle/>
          <a:p>
            <a:r>
              <a:rPr lang="en-US" dirty="0"/>
              <a:t>                       Grading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447800"/>
            <a:ext cx="3048000" cy="3733800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/>
              <a:t>A – 93-100</a:t>
            </a:r>
          </a:p>
          <a:p>
            <a:pPr marL="68580" indent="0">
              <a:buNone/>
            </a:pPr>
            <a:r>
              <a:rPr lang="en-US" sz="4000" dirty="0"/>
              <a:t>B – 86-92</a:t>
            </a:r>
          </a:p>
          <a:p>
            <a:pPr marL="68580" indent="0">
              <a:buNone/>
            </a:pPr>
            <a:r>
              <a:rPr lang="en-US" sz="4000" dirty="0"/>
              <a:t>C – 78-85</a:t>
            </a:r>
          </a:p>
          <a:p>
            <a:pPr marL="68580" indent="0">
              <a:buNone/>
            </a:pPr>
            <a:r>
              <a:rPr lang="en-US" sz="4000" dirty="0"/>
              <a:t>D – 70-77</a:t>
            </a:r>
          </a:p>
          <a:p>
            <a:pPr marL="68580" indent="0">
              <a:buNone/>
            </a:pPr>
            <a:r>
              <a:rPr lang="en-US" sz="4000" dirty="0"/>
              <a:t>F – Below 70</a:t>
            </a:r>
          </a:p>
        </p:txBody>
      </p:sp>
    </p:spTree>
  </p:cSld>
  <p:clrMapOvr>
    <a:masterClrMapping/>
  </p:clrMapOvr>
  <p:transition spd="med" advTm="11295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3</a:t>
            </a:r>
            <a:r>
              <a:rPr lang="en-US" baseline="30000" dirty="0"/>
              <a:t>rd</a:t>
            </a:r>
            <a:r>
              <a:rPr lang="en-US" dirty="0"/>
              <a:t> Grade District Wide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06876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/>
              <a:t>AIMSWeb</a:t>
            </a:r>
            <a:r>
              <a:rPr lang="en-US" sz="2400" dirty="0"/>
              <a:t> Testing – reading, math, and written language assessments given to all students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Benchmark testing is done 3 times per year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It will also be used to progress monitor students for the RTI process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NWEA/MAP – reading, math, and language assessment given 3 times per year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The teacher will use the data to drive individualized instruction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561">
        <p:fade/>
      </p:transition>
    </mc:Choice>
    <mc:Fallback xmlns="">
      <p:transition spd="med" advTm="30561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3</a:t>
            </a:r>
            <a:r>
              <a:rPr lang="en-US" baseline="30000" dirty="0"/>
              <a:t>rd</a:t>
            </a:r>
            <a:r>
              <a:rPr lang="en-US" dirty="0"/>
              <a:t> Grade District Wide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19200"/>
            <a:ext cx="8039100" cy="4495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IAR- The Illinois Assessment of Readiness.  A set of computer-based assessments in math and language arts that measure whether students are on track to be successful in college and their careers. 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STAR- The students will take a computerized test to measure their independent reading level for AR purposes.  We will use this information to set individual AR goals for the quarter.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545">
        <p:fade/>
      </p:transition>
    </mc:Choice>
    <mc:Fallback xmlns="">
      <p:transition spd="med" advTm="20545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Breakfast / Lunch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648199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All students may buy a breakfast for $1.50.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Breakfast time –</a:t>
            </a:r>
          </a:p>
          <a:p>
            <a:pPr marL="3154680" lvl="7" indent="0">
              <a:buNone/>
            </a:pPr>
            <a:r>
              <a:rPr lang="en-US" sz="3100" dirty="0"/>
              <a:t>7:45-8:05</a:t>
            </a:r>
          </a:p>
          <a:p>
            <a:pPr marL="3154680" lvl="7" indent="0">
              <a:buNone/>
            </a:pPr>
            <a:endParaRPr lang="en-US" sz="3100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All students may buy a hot lunch for $2.50.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An extra main entrée costs an additional $1.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Milk is 35 cents and snacks are 50 cents.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P.B.J. is offered as a main entrée daily.</a:t>
            </a:r>
          </a:p>
          <a:p>
            <a:pPr marL="3154680" lvl="7" indent="0">
              <a:buNone/>
            </a:pPr>
            <a:endParaRPr lang="en-US" sz="3100" b="1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Lunch time – </a:t>
            </a:r>
          </a:p>
          <a:p>
            <a:pPr marL="68580" indent="0" algn="ctr">
              <a:buNone/>
            </a:pPr>
            <a:r>
              <a:rPr lang="en-US" sz="3100" dirty="0"/>
              <a:t>11:25-12:00</a:t>
            </a:r>
          </a:p>
        </p:txBody>
      </p:sp>
    </p:spTree>
  </p:cSld>
  <p:clrMapOvr>
    <a:masterClrMapping/>
  </p:clrMapOvr>
  <p:transition spd="med" advTm="15943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Dismissal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If your child is going home a different way than usual, please send a note to school to let me know.</a:t>
            </a:r>
          </a:p>
          <a:p>
            <a:pPr>
              <a:buFont typeface="Arial" pitchFamily="34" charset="0"/>
              <a:buChar char="•"/>
            </a:pP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/>
              <a:t>If you are not able to send a note regarding the change, please call the school as soon as possible so I am made aware of changes in dismissal for your child.</a:t>
            </a:r>
          </a:p>
          <a:p>
            <a:pPr marL="68580" indent="0" algn="ctr">
              <a:buNone/>
            </a:pPr>
            <a:endParaRPr lang="en-US" sz="2600" dirty="0"/>
          </a:p>
          <a:p>
            <a:pPr marL="68580" indent="0" algn="ctr">
              <a:buNone/>
            </a:pPr>
            <a:r>
              <a:rPr lang="en-US" sz="3600" dirty="0"/>
              <a:t>Dismissal- 2:10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686">
        <p:fade/>
      </p:transition>
    </mc:Choice>
    <mc:Fallback xmlns="">
      <p:transition spd="med" advTm="20686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you can help your child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Have your child read to you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Read to your child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Help your child communicate in writing by making lists, writing notes, keeping a journal, and creating stories.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Work on addition, subtraction, multiplication, division, telling time, fractions, place value, money, and any other math topic being taught in class.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241">
        <p:fade/>
      </p:transition>
    </mc:Choice>
    <mc:Fallback xmlns="">
      <p:transition spd="med" advTm="25241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you can help your child at home</a:t>
            </a:r>
            <a:br>
              <a:rPr lang="en-US" dirty="0"/>
            </a:br>
            <a:r>
              <a:rPr lang="en-US" dirty="0"/>
              <a:t>                          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Assist your child in packing their backpack.  Please make sure your child’s homework folder, planner, mask, library books, notes, and any other items are in his/her backpack before leaving for school.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Put your child to bed at a reasonable time so he/she is ready to learn and alert while at school.</a:t>
            </a:r>
          </a:p>
        </p:txBody>
      </p:sp>
    </p:spTree>
  </p:cSld>
  <p:clrMapOvr>
    <a:masterClrMapping/>
  </p:clrMapOvr>
  <p:transition spd="med" advTm="21091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How can you help in the classroom?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Send needed items to the classroom as we run out in the winter and spring (hand sanitizer, Clorox cleaning wipes, dry erase markers, loose-leaf paper, spiral notebooks, folders, pencils, erasers, etc.)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670">
        <p:fade/>
      </p:transition>
    </mc:Choice>
    <mc:Fallback xmlns="">
      <p:transition spd="med" advTm="2067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Welcome to </a:t>
            </a:r>
            <a:r>
              <a:rPr lang="en-US" dirty="0"/>
              <a:t>3rd</a:t>
            </a:r>
            <a:r>
              <a:rPr lang="en-US" sz="3600" dirty="0"/>
              <a:t> Grade!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3733800"/>
          </a:xfrm>
        </p:spPr>
        <p:txBody>
          <a:bodyPr/>
          <a:lstStyle/>
          <a:p>
            <a:r>
              <a:rPr lang="en-US" sz="3600" dirty="0"/>
              <a:t>Third grade is a change from second grade.</a:t>
            </a:r>
          </a:p>
          <a:p>
            <a:endParaRPr lang="en-US" sz="3600" dirty="0"/>
          </a:p>
          <a:p>
            <a:r>
              <a:rPr lang="en-US" sz="3600" dirty="0"/>
              <a:t>Students will work much more independently and grow in a number of ways.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796">
        <p:fade/>
      </p:transition>
    </mc:Choice>
    <mc:Fallback xmlns="">
      <p:transition spd="med" advTm="10796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Remote learning (if applicable)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I will set up a Google Classroom site for lessons and send out the authorization codes via email.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Paper packets will be provided as well.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Students will have </a:t>
            </a:r>
            <a:r>
              <a:rPr lang="en-US" sz="2800" dirty="0" err="1"/>
              <a:t>Robein</a:t>
            </a:r>
            <a:r>
              <a:rPr lang="en-US" sz="2800" dirty="0"/>
              <a:t> email addresses, so we will communicate through the Google suite.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Students will need to check their email and Google Classroom daily.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I will communicate to parents through Remind and email.</a:t>
            </a:r>
          </a:p>
        </p:txBody>
      </p:sp>
    </p:spTree>
    <p:extLst>
      <p:ext uri="{BB962C8B-B14F-4D97-AF65-F5344CB8AC3E}">
        <p14:creationId xmlns:p14="http://schemas.microsoft.com/office/powerpoint/2010/main" val="257534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670">
        <p:fade/>
      </p:transition>
    </mc:Choice>
    <mc:Fallback xmlns="">
      <p:transition spd="med" advTm="2067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Best Ways to Contact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E-mail: </a:t>
            </a:r>
            <a:r>
              <a:rPr lang="en-US" sz="3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astonebock@robein.org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Phone: (636) 578-7053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Remind App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Leave message with school secretary.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Send note to school with your child.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780">
        <p:fade/>
      </p:transition>
    </mc:Choice>
    <mc:Fallback xmlns="">
      <p:transition spd="med" advTm="2078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/>
              <a:t>I look forward to working with each and every one of you!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Let’s have a GREAT school year!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r>
              <a:rPr lang="en-US" dirty="0"/>
              <a:t>		 </a:t>
            </a:r>
            <a:r>
              <a:rPr lang="en-US" sz="4800" dirty="0"/>
              <a:t>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To give your child the academic and social skills needed to progress to 4th grade.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To provide your child a supportive, safe, and positive classroom environment.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To help your child make new friends and discover new interests.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To partner with you for a successful school year.</a:t>
            </a:r>
          </a:p>
        </p:txBody>
      </p:sp>
    </p:spTree>
  </p:cSld>
  <p:clrMapOvr>
    <a:masterClrMapping/>
  </p:clrMapOvr>
  <p:transition spd="med" advTm="15616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PBIS- Positive behavioral interventions and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1148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School-Wide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Students will follow all oral and written directions, guidelines, and rules.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Students will show respect for other students/adults and their property.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Students and staff will adhere to the safety guidelines provided by IDPH. </a:t>
            </a:r>
          </a:p>
        </p:txBody>
      </p:sp>
    </p:spTree>
    <p:extLst>
      <p:ext uri="{BB962C8B-B14F-4D97-AF65-F5344CB8AC3E}">
        <p14:creationId xmlns:p14="http://schemas.microsoft.com/office/powerpoint/2010/main" val="2496231043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PBIS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733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Students who follow school rules and exhibit positive behaviors will be rewarded with Booster </a:t>
            </a:r>
            <a:r>
              <a:rPr lang="en-US" sz="2800" dirty="0" err="1"/>
              <a:t>Bucks.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Booster Bucks can be used monthly in the school store.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9038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Class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The subjects we cover during 3rd grade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/>
              <a:t>Reading (Language Arts, Reading, Spelling, and Writing)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/>
              <a:t>Math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/>
              <a:t>Science and Health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/>
              <a:t>Social Studies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/>
              <a:t>Music, P.E., Computer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662">
        <p:fade/>
      </p:transition>
    </mc:Choice>
    <mc:Fallback xmlns="">
      <p:transition spd="med" advTm="15662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Homework 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700" dirty="0"/>
              <a:t>Students will bring their homework folders and planners home daily.</a:t>
            </a:r>
          </a:p>
          <a:p>
            <a:pPr>
              <a:buFont typeface="Wingdings" pitchFamily="2" charset="2"/>
              <a:buChar char="§"/>
            </a:pPr>
            <a:r>
              <a:rPr lang="en-US" sz="2700" dirty="0"/>
              <a:t>Students will be responsible to return their folders and planners to school each day.</a:t>
            </a:r>
          </a:p>
          <a:p>
            <a:pPr>
              <a:buFont typeface="Wingdings" pitchFamily="2" charset="2"/>
              <a:buChar char="§"/>
            </a:pPr>
            <a:r>
              <a:rPr lang="en-US" sz="2700" dirty="0"/>
              <a:t>Teachers will write conduct grade on the planner page daily.</a:t>
            </a:r>
          </a:p>
          <a:p>
            <a:pPr>
              <a:buFont typeface="Wingdings" pitchFamily="2" charset="2"/>
              <a:buChar char="§"/>
            </a:pPr>
            <a:r>
              <a:rPr lang="en-US" sz="2700" dirty="0"/>
              <a:t>Parents will look at planner page and initial that they saw the conduct grade and that all work was completed.</a:t>
            </a:r>
          </a:p>
        </p:txBody>
      </p:sp>
    </p:spTree>
  </p:cSld>
  <p:clrMapOvr>
    <a:masterClrMapping/>
  </p:clrMapOvr>
  <p:transition spd="med" advTm="20842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All homework is due the next day.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If a student does not return his or her homework, he/she will complete the work during any free time throughout the day.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Students will also lose points in “Effort” for the week.</a:t>
            </a:r>
          </a:p>
        </p:txBody>
      </p:sp>
    </p:spTree>
  </p:cSld>
  <p:clrMapOvr>
    <a:masterClrMapping/>
  </p:clrMapOvr>
  <p:transition spd="med" advTm="15818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05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Monday 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Monday folders will typically be sent home every week.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Inside this folder will be all of your child’s graded papers for the previous week(s).</a:t>
            </a:r>
          </a:p>
          <a:p>
            <a:pPr>
              <a:buFont typeface="Wingdings" pitchFamily="2" charset="2"/>
              <a:buChar char="§"/>
            </a:pPr>
            <a:r>
              <a:rPr lang="en-US" sz="2400" u="sng" dirty="0"/>
              <a:t>Please sign</a:t>
            </a:r>
            <a:r>
              <a:rPr lang="en-US" sz="2400" dirty="0"/>
              <a:t> the form inside the folder and have your child return just the empty folder the following day.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Please feel free to utilize the comment section for any questions/comments you may have regarding your child’s progress in 3rd grade.</a:t>
            </a:r>
          </a:p>
        </p:txBody>
      </p:sp>
    </p:spTree>
  </p:cSld>
  <p:clrMapOvr>
    <a:masterClrMapping/>
  </p:clrMapOvr>
  <p:transition spd="med" advTm="23166">
    <p:wipe dir="u"/>
  </p:transition>
</p:sld>
</file>

<file path=ppt/theme/theme1.xml><?xml version="1.0" encoding="utf-8"?>
<a:theme xmlns:a="http://schemas.openxmlformats.org/drawingml/2006/main" name="Urban P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53EDB37-A03C-4599-A6CE-A67D89982D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473</TotalTime>
  <Words>1069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20th Century Font</vt:lpstr>
      <vt:lpstr>Arial</vt:lpstr>
      <vt:lpstr>Calibri</vt:lpstr>
      <vt:lpstr>Gill Sans MT</vt:lpstr>
      <vt:lpstr>Wingdings</vt:lpstr>
      <vt:lpstr>Wingdings 3</vt:lpstr>
      <vt:lpstr>Urban Pop</vt:lpstr>
      <vt:lpstr>Welcome to Third Grade</vt:lpstr>
      <vt:lpstr>Welcome to 3rd Grade!</vt:lpstr>
      <vt:lpstr>   Our Goals</vt:lpstr>
      <vt:lpstr>PBIS- Positive behavioral interventions and supports</vt:lpstr>
      <vt:lpstr>PBIS Incentives</vt:lpstr>
      <vt:lpstr>                 Class Subjects</vt:lpstr>
      <vt:lpstr>             Homework Folders</vt:lpstr>
      <vt:lpstr>                    Homework</vt:lpstr>
      <vt:lpstr>Monday Folders</vt:lpstr>
      <vt:lpstr>   Reading Curriculum Components</vt:lpstr>
      <vt:lpstr>    Math Curriculum Components</vt:lpstr>
      <vt:lpstr>                       Grading Scale</vt:lpstr>
      <vt:lpstr>    3rd Grade District Wide Testing</vt:lpstr>
      <vt:lpstr>   3rd Grade District Wide Testing</vt:lpstr>
      <vt:lpstr> Breakfast / Lunch Information</vt:lpstr>
      <vt:lpstr>                       Dismissal</vt:lpstr>
      <vt:lpstr>How you can help your child at home?</vt:lpstr>
      <vt:lpstr>How you can help your child at home                            (continued)</vt:lpstr>
      <vt:lpstr>How can you help in the classroom?</vt:lpstr>
      <vt:lpstr>Remote learning (if applicable)</vt:lpstr>
      <vt:lpstr>         Best Ways to Contact 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Third-Grade</dc:title>
  <dc:creator>Owner</dc:creator>
  <cp:lastModifiedBy>Ashley Stonebock</cp:lastModifiedBy>
  <cp:revision>57</cp:revision>
  <dcterms:modified xsi:type="dcterms:W3CDTF">2020-08-09T03:26:27Z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TC103368129990</vt:lpwstr>
  </property>
</Properties>
</file>